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izTKmhZJ93PX+j3UCmR3wazAbq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9e0ac835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9e0ac83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a9e0ac835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9e0ac835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9e0ac835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a9e0ac8351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9e0ac8351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a9e0ac835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a9e0ac8351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10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6.png"/><Relationship Id="rId8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4097" l="0" r="0" t="0"/>
          <a:stretch/>
        </p:blipFill>
        <p:spPr>
          <a:xfrm>
            <a:off x="-36512" y="332656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923678" y="990079"/>
            <a:ext cx="52966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Миссия «Кристаллон-404»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2164571" y="2176825"/>
            <a:ext cx="384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Команда «Quasar»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2262576" y="188640"/>
            <a:ext cx="36695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Характеристика ракеты</a:t>
            </a:r>
            <a:endParaRPr/>
          </a:p>
        </p:txBody>
      </p:sp>
      <p:sp>
        <p:nvSpPr>
          <p:cNvPr id="188" name="Google Shape;188;p10"/>
          <p:cNvSpPr/>
          <p:nvPr/>
        </p:nvSpPr>
        <p:spPr>
          <a:xfrm>
            <a:off x="5076056" y="650305"/>
            <a:ext cx="3744416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 июля 1969 года со стартовой площадки на Мысе Канаверал стартовала ракета-носитель «Сатурн – V» с кораблем «Аполлон» и экипажем на борту.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Saturn V состоит из трех ступеней, каждая из которых играет свою уникальную роль в достижении цели вывести астронавтов на орбиту и отправить корабль к Луне. </a:t>
            </a:r>
            <a:endParaRPr/>
          </a:p>
        </p:txBody>
      </p:sp>
      <p:pic>
        <p:nvPicPr>
          <p:cNvPr descr="C:\Users\79374\Downloads\ракета3.jpg" id="189" name="Google Shape;1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7" y="670386"/>
            <a:ext cx="4992081" cy="59459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 txBox="1"/>
          <p:nvPr/>
        </p:nvSpPr>
        <p:spPr>
          <a:xfrm>
            <a:off x="1547664" y="5422707"/>
            <a:ext cx="39982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Рисунок 4. Устройство «Сатурн – V»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79374\Downloads\ракета5.png" id="195" name="Google Shape;195;p11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0" y="0"/>
            <a:ext cx="3384122" cy="676824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2411760" y="260648"/>
            <a:ext cx="58176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Характеристика ступеней ракеты</a:t>
            </a: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2555776" y="786686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Количество ступеней      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Длина (с ГЧ)	          110,6 м (363 фт)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Диаметр	                  10,1 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Стартовая масса	           2965 т </a:t>
            </a:r>
            <a:endParaRPr/>
          </a:p>
        </p:txBody>
      </p:sp>
      <p:sp>
        <p:nvSpPr>
          <p:cNvPr id="198" name="Google Shape;198;p11"/>
          <p:cNvSpPr/>
          <p:nvPr/>
        </p:nvSpPr>
        <p:spPr>
          <a:xfrm>
            <a:off x="2538264" y="1967221"/>
            <a:ext cx="3438128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Первая ступень: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Стартовая масса: 2290 тонн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Маршевые двигатели: 5 × F-1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Тяга: 34 343 кН (суммарная у земли)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Удельный импульс: 263 c (2580 Н•с/кг)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Время работы: 165 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Горючее: керосин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Масса топлива - около 2 300 000 кг</a:t>
            </a:r>
            <a:endParaRPr/>
          </a:p>
        </p:txBody>
      </p:sp>
      <p:sp>
        <p:nvSpPr>
          <p:cNvPr id="199" name="Google Shape;199;p11"/>
          <p:cNvSpPr/>
          <p:nvPr/>
        </p:nvSpPr>
        <p:spPr>
          <a:xfrm>
            <a:off x="2521085" y="3864298"/>
            <a:ext cx="41019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Вторая ступень: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Стартовая масса: 496,2 тонн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Маршевые двигатели: 5 × J-2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Тяга: 5096 кН (суммарная в вакууме)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Удельный импульс: 421 с (4130 Н•с/кг)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Время работы: 360 с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Горючее: жидкий водород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Масса топлива - около 480 000кг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Окислитель: жидкий кислород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1"/>
          <p:cNvSpPr/>
          <p:nvPr/>
        </p:nvSpPr>
        <p:spPr>
          <a:xfrm>
            <a:off x="5976398" y="1989825"/>
            <a:ext cx="2996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Третья ступень: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Стартовая масса:132 тонны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Маршевый двигатель: J-2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Тяга: 1019,2 кН (в вакууме)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Удельный импульс: 421 с (4130 Н•с/кг)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Время работы: 165 + 335 с (2 включения)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Горючее: жидкий водород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Масса топлива - около 105 000кг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Окислитель: жидкий кислород</a:t>
            </a:r>
            <a:endParaRPr/>
          </a:p>
        </p:txBody>
      </p:sp>
      <p:sp>
        <p:nvSpPr>
          <p:cNvPr id="201" name="Google Shape;201;p11"/>
          <p:cNvSpPr txBox="1"/>
          <p:nvPr/>
        </p:nvSpPr>
        <p:spPr>
          <a:xfrm>
            <a:off x="261325" y="6192275"/>
            <a:ext cx="363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lt1"/>
                </a:solidFill>
              </a:rPr>
              <a:t>Рисунок 3. Характеристика “Cатурн-V” </a:t>
            </a:r>
            <a:r>
              <a:rPr lang="ru-RU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02" name="Google Shape;202;p11"/>
          <p:cNvSpPr txBox="1"/>
          <p:nvPr/>
        </p:nvSpPr>
        <p:spPr>
          <a:xfrm>
            <a:off x="8695850" y="6227375"/>
            <a:ext cx="10731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9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9" name="Google Shape;209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10" name="Google Shape;210;p12"/>
          <p:cNvSpPr/>
          <p:nvPr/>
        </p:nvSpPr>
        <p:spPr>
          <a:xfrm>
            <a:off x="1763688" y="209329"/>
            <a:ext cx="53823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Формулы, необходимые для расчета траектории полета ракеты </a:t>
            </a:r>
            <a:endParaRPr/>
          </a:p>
        </p:txBody>
      </p:sp>
      <p:sp>
        <p:nvSpPr>
          <p:cNvPr id="211" name="Google Shape;211;p12"/>
          <p:cNvSpPr/>
          <p:nvPr/>
        </p:nvSpPr>
        <p:spPr>
          <a:xfrm>
            <a:off x="179512" y="1268760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1.Формула для расчета расхода топлива за единицу времени: </a:t>
            </a:r>
            <a:endParaRPr/>
          </a:p>
        </p:txBody>
      </p:sp>
      <p:pic>
        <p:nvPicPr>
          <p:cNvPr id="212" name="Google Shape;21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1762" y="1647123"/>
            <a:ext cx="1351722" cy="6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2"/>
          <p:cNvSpPr/>
          <p:nvPr/>
        </p:nvSpPr>
        <p:spPr>
          <a:xfrm>
            <a:off x="179512" y="2782669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2.Формула для расчета изменения массы ракеты: </a:t>
            </a:r>
            <a:endParaRPr/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0024" y="3168786"/>
            <a:ext cx="1364126" cy="52042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2"/>
          <p:cNvSpPr/>
          <p:nvPr/>
        </p:nvSpPr>
        <p:spPr>
          <a:xfrm>
            <a:off x="265750" y="4005064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3.Второй Закон Ньютона(в векторной форме): </a:t>
            </a:r>
            <a:endParaRPr/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9632" y="4369423"/>
            <a:ext cx="1431925" cy="601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2"/>
          <p:cNvSpPr/>
          <p:nvPr/>
        </p:nvSpPr>
        <p:spPr>
          <a:xfrm>
            <a:off x="4837750" y="1325955"/>
            <a:ext cx="35878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4.Закон всемирного тяготения: </a:t>
            </a:r>
            <a:endParaRPr/>
          </a:p>
        </p:txBody>
      </p:sp>
      <p:pic>
        <p:nvPicPr>
          <p:cNvPr id="218" name="Google Shape;21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9502" y="1700808"/>
            <a:ext cx="1592263" cy="5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/>
          <p:nvPr/>
        </p:nvSpPr>
        <p:spPr>
          <a:xfrm>
            <a:off x="4751512" y="2782669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5.Формула расчета высоты в определённый момент времени: </a:t>
            </a:r>
            <a:endParaRPr/>
          </a:p>
        </p:txBody>
      </p:sp>
      <p:pic>
        <p:nvPicPr>
          <p:cNvPr id="220" name="Google Shape;22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3078" y="3495874"/>
            <a:ext cx="2464057" cy="52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83968" y="4314806"/>
            <a:ext cx="4473575" cy="7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2"/>
          <p:cNvSpPr txBox="1"/>
          <p:nvPr/>
        </p:nvSpPr>
        <p:spPr>
          <a:xfrm>
            <a:off x="8486175" y="6256675"/>
            <a:ext cx="1592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10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9" name="Google Shape;229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30" name="Google Shape;230;p13"/>
          <p:cNvSpPr/>
          <p:nvPr/>
        </p:nvSpPr>
        <p:spPr>
          <a:xfrm>
            <a:off x="251520" y="476672"/>
            <a:ext cx="30283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6.Формула изменения угла</a:t>
            </a:r>
            <a:endParaRPr/>
          </a:p>
        </p:txBody>
      </p:sp>
      <p:pic>
        <p:nvPicPr>
          <p:cNvPr id="231" name="Google Shape;23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3728" y="523431"/>
            <a:ext cx="1288429" cy="64514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3"/>
          <p:cNvSpPr/>
          <p:nvPr/>
        </p:nvSpPr>
        <p:spPr>
          <a:xfrm>
            <a:off x="251520" y="1412776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7.Формула скорости на каждой секунде: </a:t>
            </a:r>
            <a:endParaRPr/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9164" y="1406011"/>
            <a:ext cx="2887663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3"/>
          <p:cNvSpPr/>
          <p:nvPr/>
        </p:nvSpPr>
        <p:spPr>
          <a:xfrm>
            <a:off x="251520" y="2947902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8.формулы ускорения для каждой из осей: </a:t>
            </a:r>
            <a:endParaRPr/>
          </a:p>
        </p:txBody>
      </p:sp>
      <p:pic>
        <p:nvPicPr>
          <p:cNvPr id="235" name="Google Shape;23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6016" y="3016402"/>
            <a:ext cx="2171700" cy="60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2910" y="3016402"/>
            <a:ext cx="1912937" cy="61753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3"/>
          <p:cNvSpPr/>
          <p:nvPr/>
        </p:nvSpPr>
        <p:spPr>
          <a:xfrm>
            <a:off x="274035" y="3933056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9.Формула закона сохранения энергии:</a:t>
            </a:r>
            <a:endParaRPr/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5716" y="4484950"/>
            <a:ext cx="2271713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44008" y="4468611"/>
            <a:ext cx="2065337" cy="58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3"/>
          <p:cNvSpPr txBox="1"/>
          <p:nvPr/>
        </p:nvSpPr>
        <p:spPr>
          <a:xfrm>
            <a:off x="8560175" y="6211800"/>
            <a:ext cx="1091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11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 txBox="1"/>
          <p:nvPr/>
        </p:nvSpPr>
        <p:spPr>
          <a:xfrm>
            <a:off x="2618923" y="159000"/>
            <a:ext cx="547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Программная реализация</a:t>
            </a:r>
            <a:endParaRPr/>
          </a:p>
        </p:txBody>
      </p:sp>
      <p:sp>
        <p:nvSpPr>
          <p:cNvPr id="247" name="Google Shape;247;p14"/>
          <p:cNvSpPr/>
          <p:nvPr/>
        </p:nvSpPr>
        <p:spPr>
          <a:xfrm>
            <a:off x="359532" y="620688"/>
            <a:ext cx="842493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Для построения графиков мы использовали библиотеки Matplotlib и Math. Написанный код будет ежесекундно добавлять данные по скорости и высоте в массивы, которые будут использованы при выводе графиков. Мы рассмотрели графики для Земных данных и данных из KSP. Значения на графиках отличаются из-за различия данных по времени работы ступени, массы и радиуса стартовой планеты, силы тяги ускорителя, массы ракеты до и после полного расхода топлива. </a:t>
            </a:r>
            <a:endParaRPr/>
          </a:p>
        </p:txBody>
      </p:sp>
      <p:pic>
        <p:nvPicPr>
          <p:cNvPr id="248" name="Google Shape;248;p14"/>
          <p:cNvPicPr preferRelativeResize="0"/>
          <p:nvPr/>
        </p:nvPicPr>
        <p:blipFill rotWithShape="1">
          <a:blip r:embed="rId4">
            <a:alphaModFix/>
          </a:blip>
          <a:srcRect b="52448" l="5385" r="9797" t="0"/>
          <a:stretch/>
        </p:blipFill>
        <p:spPr>
          <a:xfrm>
            <a:off x="539552" y="2780928"/>
            <a:ext cx="4536504" cy="3664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4"/>
          <p:cNvPicPr preferRelativeResize="0"/>
          <p:nvPr/>
        </p:nvPicPr>
        <p:blipFill rotWithShape="1">
          <a:blip r:embed="rId4">
            <a:alphaModFix/>
          </a:blip>
          <a:srcRect b="14043" l="6732" r="34030" t="48584"/>
          <a:stretch/>
        </p:blipFill>
        <p:spPr>
          <a:xfrm>
            <a:off x="5508104" y="3212976"/>
            <a:ext cx="3168352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4"/>
          <p:cNvSpPr txBox="1"/>
          <p:nvPr/>
        </p:nvSpPr>
        <p:spPr>
          <a:xfrm>
            <a:off x="8461475" y="6253500"/>
            <a:ext cx="13197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12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79374\Downloads\Рисунок2.png" id="255" name="Google Shape;2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335" y="3789040"/>
            <a:ext cx="4902242" cy="281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5"/>
          <p:cNvSpPr txBox="1"/>
          <p:nvPr/>
        </p:nvSpPr>
        <p:spPr>
          <a:xfrm>
            <a:off x="1340971" y="1556792"/>
            <a:ext cx="16001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Графики</a:t>
            </a:r>
            <a:endParaRPr/>
          </a:p>
        </p:txBody>
      </p:sp>
      <p:pic>
        <p:nvPicPr>
          <p:cNvPr descr="C:\Users\79374\Downloads\Рисунок1.png" id="257" name="Google Shape;2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4458" y="17348"/>
            <a:ext cx="5148469" cy="379896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5"/>
          <p:cNvSpPr/>
          <p:nvPr/>
        </p:nvSpPr>
        <p:spPr>
          <a:xfrm>
            <a:off x="466079" y="2936800"/>
            <a:ext cx="187849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Рисунок </a:t>
            </a:r>
            <a:r>
              <a:rPr lang="ru-RU">
                <a:solidFill>
                  <a:schemeClr val="lt1"/>
                </a:solidFill>
              </a:rPr>
              <a:t>4</a:t>
            </a: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График зависимости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скорости от времени</a:t>
            </a:r>
            <a:endParaRPr/>
          </a:p>
        </p:txBody>
      </p:sp>
      <p:sp>
        <p:nvSpPr>
          <p:cNvPr id="259" name="Google Shape;259;p15"/>
          <p:cNvSpPr txBox="1"/>
          <p:nvPr/>
        </p:nvSpPr>
        <p:spPr>
          <a:xfrm>
            <a:off x="2411760" y="3049845"/>
            <a:ext cx="2232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Рисунок </a:t>
            </a:r>
            <a:r>
              <a:rPr lang="ru-RU">
                <a:solidFill>
                  <a:schemeClr val="lt1"/>
                </a:solidFill>
              </a:rPr>
              <a:t>5</a:t>
            </a: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График зависимости высоты от времени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5"/>
          <p:cNvSpPr/>
          <p:nvPr/>
        </p:nvSpPr>
        <p:spPr>
          <a:xfrm>
            <a:off x="4499992" y="3759342"/>
            <a:ext cx="237626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Рисунок </a:t>
            </a:r>
            <a:r>
              <a:rPr lang="ru-RU">
                <a:solidFill>
                  <a:schemeClr val="lt1"/>
                </a:solidFill>
              </a:rPr>
              <a:t>6</a:t>
            </a: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График зависимости скорости от времени в KSP</a:t>
            </a:r>
            <a:endParaRPr/>
          </a:p>
        </p:txBody>
      </p:sp>
      <p:sp>
        <p:nvSpPr>
          <p:cNvPr id="261" name="Google Shape;261;p15"/>
          <p:cNvSpPr/>
          <p:nvPr/>
        </p:nvSpPr>
        <p:spPr>
          <a:xfrm>
            <a:off x="6588224" y="3759342"/>
            <a:ext cx="212032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Рисунок </a:t>
            </a:r>
            <a:r>
              <a:rPr lang="ru-RU">
                <a:solidFill>
                  <a:schemeClr val="lt1"/>
                </a:solidFill>
              </a:rPr>
              <a:t>7</a:t>
            </a: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График зависимости высоты от времени в KSP</a:t>
            </a:r>
            <a:endParaRPr/>
          </a:p>
        </p:txBody>
      </p:sp>
      <p:sp>
        <p:nvSpPr>
          <p:cNvPr id="262" name="Google Shape;262;p15"/>
          <p:cNvSpPr txBox="1"/>
          <p:nvPr/>
        </p:nvSpPr>
        <p:spPr>
          <a:xfrm>
            <a:off x="8436800" y="6241200"/>
            <a:ext cx="12669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13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69" name="Google Shape;269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260" y="1897607"/>
            <a:ext cx="2771098" cy="175156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6"/>
          <p:cNvSpPr txBox="1"/>
          <p:nvPr/>
        </p:nvSpPr>
        <p:spPr>
          <a:xfrm>
            <a:off x="1285683" y="778362"/>
            <a:ext cx="65726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Реализация проекта в Kerbal Space Program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397" y="3649172"/>
            <a:ext cx="2848823" cy="169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9832" y="1916832"/>
            <a:ext cx="2774757" cy="175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69038" y="3643247"/>
            <a:ext cx="2769210" cy="169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4589" y="1892504"/>
            <a:ext cx="2903367" cy="177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30930" y="3643247"/>
            <a:ext cx="2907026" cy="171450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6"/>
          <p:cNvSpPr txBox="1"/>
          <p:nvPr/>
        </p:nvSpPr>
        <p:spPr>
          <a:xfrm>
            <a:off x="309250" y="1348163"/>
            <a:ext cx="2488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8. Командный модуль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310150" y="5424775"/>
            <a:ext cx="2769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9. Лунный модуль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3096150" y="1386575"/>
            <a:ext cx="24882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10. Третья ступень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79" name="Google Shape;279;p16"/>
          <p:cNvSpPr txBox="1"/>
          <p:nvPr/>
        </p:nvSpPr>
        <p:spPr>
          <a:xfrm>
            <a:off x="3209538" y="5424775"/>
            <a:ext cx="248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11. Вторая ступень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80" name="Google Shape;280;p16"/>
          <p:cNvSpPr txBox="1"/>
          <p:nvPr/>
        </p:nvSpPr>
        <p:spPr>
          <a:xfrm>
            <a:off x="5883050" y="1348150"/>
            <a:ext cx="2774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12. Двигатели первой ступени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5968650" y="5424775"/>
            <a:ext cx="27693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Рисунок 13. Полностью собранная ракета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82" name="Google Shape;282;p16"/>
          <p:cNvSpPr txBox="1"/>
          <p:nvPr/>
        </p:nvSpPr>
        <p:spPr>
          <a:xfrm>
            <a:off x="8486150" y="6253500"/>
            <a:ext cx="13692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14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9e0ac8351_0_0"/>
          <p:cNvSpPr txBox="1"/>
          <p:nvPr>
            <p:ph type="title"/>
          </p:nvPr>
        </p:nvSpPr>
        <p:spPr>
          <a:xfrm>
            <a:off x="1315950" y="187146"/>
            <a:ext cx="6512100" cy="72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3060">
                <a:solidFill>
                  <a:schemeClr val="lt1"/>
                </a:solidFill>
              </a:rPr>
              <a:t>Основные этапы полета</a:t>
            </a:r>
            <a:endParaRPr sz="3060">
              <a:solidFill>
                <a:schemeClr val="lt1"/>
              </a:solidFill>
            </a:endParaRPr>
          </a:p>
        </p:txBody>
      </p:sp>
      <p:sp>
        <p:nvSpPr>
          <p:cNvPr id="289" name="Google Shape;289;g2a9e0ac8351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g2a9e0ac835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1799"/>
            <a:ext cx="5331825" cy="26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a9e0ac8351_0_0"/>
          <p:cNvSpPr txBox="1"/>
          <p:nvPr/>
        </p:nvSpPr>
        <p:spPr>
          <a:xfrm>
            <a:off x="5482000" y="1450175"/>
            <a:ext cx="346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14.Отделение нижней ступени и запуск второй ступени с пятью двигателями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92" name="Google Shape;292;g2a9e0ac835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25" y="4014225"/>
            <a:ext cx="5258773" cy="232585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a9e0ac8351_0_0"/>
          <p:cNvSpPr txBox="1"/>
          <p:nvPr/>
        </p:nvSpPr>
        <p:spPr>
          <a:xfrm>
            <a:off x="5588250" y="4719825"/>
            <a:ext cx="357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Р</a:t>
            </a:r>
            <a:r>
              <a:rPr lang="ru-RU" sz="1600">
                <a:solidFill>
                  <a:schemeClr val="lt1"/>
                </a:solidFill>
              </a:rPr>
              <a:t>Рисунок 15. Отделение второй ступени и запуск третьей ступени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94" name="Google Shape;294;g2a9e0ac8351_0_0"/>
          <p:cNvSpPr txBox="1"/>
          <p:nvPr/>
        </p:nvSpPr>
        <p:spPr>
          <a:xfrm>
            <a:off x="8523150" y="6265800"/>
            <a:ext cx="10155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15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9e0ac8351_0_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a9e0ac8351_0_1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g2a9e0ac8351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50" y="210749"/>
            <a:ext cx="5774551" cy="17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a9e0ac8351_0_10"/>
          <p:cNvSpPr txBox="1"/>
          <p:nvPr/>
        </p:nvSpPr>
        <p:spPr>
          <a:xfrm>
            <a:off x="6060400" y="482275"/>
            <a:ext cx="309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16.  Отделение командного модуль и присоединение командного модуль к лунному модулю с двигателем третьей ступени.</a:t>
            </a:r>
            <a:r>
              <a:rPr lang="ru-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ь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04" name="Google Shape;304;g2a9e0ac8351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12" y="2170200"/>
            <a:ext cx="5058026" cy="23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a9e0ac8351_0_10"/>
          <p:cNvSpPr txBox="1"/>
          <p:nvPr/>
        </p:nvSpPr>
        <p:spPr>
          <a:xfrm>
            <a:off x="6083950" y="3007788"/>
            <a:ext cx="305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17. Отделение лунного модуля.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06" name="Google Shape;306;g2a9e0ac8351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298" y="4697825"/>
            <a:ext cx="4368452" cy="210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a9e0ac8351_0_10"/>
          <p:cNvSpPr txBox="1"/>
          <p:nvPr/>
        </p:nvSpPr>
        <p:spPr>
          <a:xfrm>
            <a:off x="6060400" y="5345425"/>
            <a:ext cx="309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08" name="Google Shape;308;g2a9e0ac8351_0_10"/>
          <p:cNvSpPr txBox="1"/>
          <p:nvPr/>
        </p:nvSpPr>
        <p:spPr>
          <a:xfrm>
            <a:off x="6110050" y="54104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18. Посадка на Кристаллон.</a:t>
            </a:r>
            <a:endParaRPr/>
          </a:p>
        </p:txBody>
      </p:sp>
      <p:sp>
        <p:nvSpPr>
          <p:cNvPr id="309" name="Google Shape;309;g2a9e0ac8351_0_10"/>
          <p:cNvSpPr txBox="1"/>
          <p:nvPr/>
        </p:nvSpPr>
        <p:spPr>
          <a:xfrm>
            <a:off x="8498500" y="6254900"/>
            <a:ext cx="131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16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9e0ac8351_0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a9e0ac8351_0_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. Посадка на Кристаллон.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g2a9e0ac835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00" y="151751"/>
            <a:ext cx="4089175" cy="23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2a9e0ac8351_0_28"/>
          <p:cNvSpPr txBox="1"/>
          <p:nvPr/>
        </p:nvSpPr>
        <p:spPr>
          <a:xfrm>
            <a:off x="5686800" y="1006513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19. Старт с Кристаллона.</a:t>
            </a:r>
            <a:endParaRPr/>
          </a:p>
        </p:txBody>
      </p:sp>
      <p:sp>
        <p:nvSpPr>
          <p:cNvPr id="319" name="Google Shape;319;g2a9e0ac8351_0_28"/>
          <p:cNvSpPr txBox="1"/>
          <p:nvPr/>
        </p:nvSpPr>
        <p:spPr>
          <a:xfrm>
            <a:off x="5686800" y="55864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21. Посадка на Этерию.</a:t>
            </a:r>
            <a:endParaRPr/>
          </a:p>
        </p:txBody>
      </p:sp>
      <p:sp>
        <p:nvSpPr>
          <p:cNvPr id="320" name="Google Shape;320;g2a9e0ac8351_0_28"/>
          <p:cNvSpPr txBox="1"/>
          <p:nvPr/>
        </p:nvSpPr>
        <p:spPr>
          <a:xfrm>
            <a:off x="5686800" y="35247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</a:rPr>
              <a:t>Рисунок 20. Стыковка лунного и командного модулей.</a:t>
            </a:r>
            <a:endParaRPr/>
          </a:p>
        </p:txBody>
      </p:sp>
      <p:pic>
        <p:nvPicPr>
          <p:cNvPr id="321" name="Google Shape;321;g2a9e0ac8351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13" y="2793700"/>
            <a:ext cx="4671751" cy="18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a9e0ac8351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488" y="4861464"/>
            <a:ext cx="3000001" cy="194438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a9e0ac8351_0_28"/>
          <p:cNvSpPr txBox="1"/>
          <p:nvPr/>
        </p:nvSpPr>
        <p:spPr>
          <a:xfrm>
            <a:off x="7635075" y="6080925"/>
            <a:ext cx="134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24" name="Google Shape;324;g2a9e0ac8351_0_28"/>
          <p:cNvSpPr txBox="1"/>
          <p:nvPr/>
        </p:nvSpPr>
        <p:spPr>
          <a:xfrm>
            <a:off x="8584800" y="6308850"/>
            <a:ext cx="1418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17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3800" l="0" r="0" t="0"/>
          <a:stretch/>
        </p:blipFill>
        <p:spPr>
          <a:xfrm>
            <a:off x="0" y="0"/>
            <a:ext cx="917966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54246" y="562023"/>
            <a:ext cx="29803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Состав команды: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254254" y="1977822"/>
            <a:ext cx="7298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Заитова Е. А.               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тимлид, дизайнер-видеомонтажер, KSP.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Матюшкин Р. А.          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программист, KSP.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Петров М. А.                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физик, программист.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Захарова А. Д.             </a:t>
            </a: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составление отчета, презентация, историк.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646525" y="6130250"/>
            <a:ext cx="1467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2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ru-RU">
                <a:solidFill>
                  <a:schemeClr val="lt1"/>
                </a:solidFill>
              </a:rPr>
              <a:t>Реализацию миссии можно посмотреть здесь:</a:t>
            </a:r>
            <a:endParaRPr/>
          </a:p>
        </p:txBody>
      </p:sp>
      <p:pic>
        <p:nvPicPr>
          <p:cNvPr id="330" name="Google Shape;330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7277" y="2196964"/>
            <a:ext cx="2629445" cy="246407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7"/>
          <p:cNvSpPr txBox="1"/>
          <p:nvPr/>
        </p:nvSpPr>
        <p:spPr>
          <a:xfrm>
            <a:off x="8535475" y="6302950"/>
            <a:ext cx="12336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18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07" y="32874"/>
            <a:ext cx="9163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8"/>
          <p:cNvSpPr txBox="1"/>
          <p:nvPr/>
        </p:nvSpPr>
        <p:spPr>
          <a:xfrm>
            <a:off x="4057564" y="332656"/>
            <a:ext cx="11192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Вывод</a:t>
            </a:r>
            <a:endParaRPr/>
          </a:p>
        </p:txBody>
      </p:sp>
      <p:sp>
        <p:nvSpPr>
          <p:cNvPr id="338" name="Google Shape;338;p18"/>
          <p:cNvSpPr/>
          <p:nvPr/>
        </p:nvSpPr>
        <p:spPr>
          <a:xfrm>
            <a:off x="215809" y="976062"/>
            <a:ext cx="8802725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Мы рассмотрели графики для Земных данных и данных из KSP. Значения на графиках отличаются из-за различия данных по времени работы ступени, массы и радиуса стартовой планеты, силы тяги ускорителя, массы ракеты до и после полного расхода топлива.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Наглядно видно, что зависимости скорости от времени и высоты от времени сошлись, а значит данные из симуляции в KSP подобны данным взятым из реальной миссии, поэтому мы достигли того результата, которого и добивались.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Благодаря проекту мы научились работать в команде, искать информацию, необходимую для конкретной задачи. Мы освоили новую для нас компьютерную игру (космический симулятор)  Kerbal Space Program, с помощью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которой в интерактивной форме изучили строение ракеты, спроектировали свой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космический корабль. Также мы научились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запускать ракеты, осуществили космический перелет от Земли (Этерии) до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Луны(Кристаллона).</a:t>
            </a:r>
            <a:endParaRPr/>
          </a:p>
        </p:txBody>
      </p:sp>
      <p:pic>
        <p:nvPicPr>
          <p:cNvPr id="339" name="Google Shape;3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7663" y="5810250"/>
            <a:ext cx="1176337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8"/>
          <p:cNvSpPr txBox="1"/>
          <p:nvPr/>
        </p:nvSpPr>
        <p:spPr>
          <a:xfrm>
            <a:off x="7437725" y="6360625"/>
            <a:ext cx="690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19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700" y="0"/>
            <a:ext cx="9169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57360" y="2060848"/>
            <a:ext cx="7258718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Задачи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Изучить и проанализировать информацию по реальной миссии.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Разработать математическую модель с помощью программы.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Создать ракету-носитель Сатурн-V в KSP.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Реализовать запуск ракеты-носителя, и совершить посадку на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Кристаллон. Провести исследования. Вернуться на Этерию.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Собрать данные симуляции, сделать анализ и сравнение.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Составить отчет о проделанной работе.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57359" y="509771"/>
            <a:ext cx="9815508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Цель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Проведение симуляции миссии Кристаллон-404, основанной на реально существующей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миссии Аполлон-11.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8664100" y="6278275"/>
            <a:ext cx="139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3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2915816" y="332656"/>
            <a:ext cx="38170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Краткая предыстория</a:t>
            </a:r>
            <a:endParaRPr/>
          </a:p>
        </p:txBody>
      </p:sp>
      <p:sp>
        <p:nvSpPr>
          <p:cNvPr id="118" name="Google Shape;118;p4"/>
          <p:cNvSpPr txBox="1"/>
          <p:nvPr/>
        </p:nvSpPr>
        <p:spPr>
          <a:xfrm>
            <a:off x="639776" y="855876"/>
            <a:ext cx="779507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Напряженное соперничество в области освоения космоса между двумя крупными странами СШС и Понтинья,  привело к масштабной «Космической гонке». В число событий гонки в космосе входят запуски искусственных спутников, полеты в космос животных и человека, а также, одна из главных целей космической гонки - высадка на Кристаллон.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2996952"/>
            <a:ext cx="9132641" cy="383954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8720525" y="6167250"/>
            <a:ext cx="999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</a:rPr>
              <a:t>4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27" name="Google Shape;127;p5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2546242" y="260648"/>
            <a:ext cx="47772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Описание реальной миссии</a:t>
            </a:r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772107" y="620688"/>
            <a:ext cx="756084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«Аполлон-11» - американский пилотируемый космический корабль серии «Аполлон», в ходе полёта которого в период с 16 по 24 июля 1969 года жители Земли впервые в истории совершили посадку на поверхность другого небесного тела — Луны.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4000" cy="686773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539549" y="97475"/>
            <a:ext cx="640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Описание реальной миссии</a:t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1422774" y="367874"/>
            <a:ext cx="4299575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«Аполлон-11» - американский пилотируемый космический корабль серии «Аполлон», в ходе полёта которого в период с 16 по 24 июля 1969 года жители Земли впервые в истории совершили посадку на поверхность другого небесного тела — Луны.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8597175" y="6164525"/>
            <a:ext cx="15048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5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 txBox="1"/>
          <p:nvPr/>
        </p:nvSpPr>
        <p:spPr>
          <a:xfrm>
            <a:off x="0" y="188640"/>
            <a:ext cx="68756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Основные цели реальной миссии (Аполлон-11):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143742" y="1121071"/>
            <a:ext cx="5544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1.Исследование спутника Земли.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2.Полет на Луну и возращение на Землю.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3.Проведение научной экспедиции.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7567" y="2170584"/>
            <a:ext cx="9252520" cy="475252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7696750" y="6142600"/>
            <a:ext cx="13569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8588125" y="6257100"/>
            <a:ext cx="1406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6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type="title"/>
          </p:nvPr>
        </p:nvSpPr>
        <p:spPr>
          <a:xfrm>
            <a:off x="-2844824" y="2606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sp>
        <p:nvSpPr>
          <p:cNvPr id="150" name="Google Shape;150;p7"/>
          <p:cNvSpPr txBox="1"/>
          <p:nvPr>
            <p:ph idx="1" type="body"/>
          </p:nvPr>
        </p:nvSpPr>
        <p:spPr>
          <a:xfrm>
            <a:off x="-396552" y="165020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 txBox="1"/>
          <p:nvPr/>
        </p:nvSpPr>
        <p:spPr>
          <a:xfrm>
            <a:off x="5384776" y="2348880"/>
            <a:ext cx="362631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Траектория полета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реального аппарата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" y="14089"/>
            <a:ext cx="5362947" cy="684391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/>
          <p:nvPr/>
        </p:nvSpPr>
        <p:spPr>
          <a:xfrm>
            <a:off x="5388038" y="5871250"/>
            <a:ext cx="361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</a:rPr>
              <a:t>Рисунок 1. Траектория полета “Аполлон-11”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7955775" y="6204275"/>
            <a:ext cx="11349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7955775" y="6352275"/>
            <a:ext cx="1134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8646475" y="6352275"/>
            <a:ext cx="1023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7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/>
        </p:nvSpPr>
        <p:spPr>
          <a:xfrm>
            <a:off x="2471961" y="116632"/>
            <a:ext cx="552106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Устройство реального аппарата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79374\Downloads\ракета.gif"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219573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1097868" y="6287020"/>
            <a:ext cx="29523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Рисунок 2. Устройство «Аполллон-11»</a:t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>
            <a:off x="2433987" y="404664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Корабль "Аполлон-11" состоял из трех основных модулей:</a:t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2433987" y="1347872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Командный модуль (CM) "Колумбия": Этот модуль был оборудован системами жизнеобеспечения и управления полетом для трех членов экипажа. </a:t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2433987" y="2563571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Сервисный модуль (SM): Этот модуль содержал двигатели, системы жизнеобеспечения, электроэнергетические установки, системы теплообмена и другие.</a:t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>
            <a:off x="2433987" y="4032800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Лунный модуль (LM) "Игл": Лунный модуль использовался для посадки на поверхность Луны. Он состоял из двух частей - спускаемого и возвратного модуля.</a:t>
            </a:r>
            <a:endParaRPr/>
          </a:p>
        </p:txBody>
      </p:sp>
      <p:sp>
        <p:nvSpPr>
          <p:cNvPr id="168" name="Google Shape;168;p8"/>
          <p:cNvSpPr txBox="1"/>
          <p:nvPr/>
        </p:nvSpPr>
        <p:spPr>
          <a:xfrm>
            <a:off x="8128450" y="6327625"/>
            <a:ext cx="9375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8634150" y="6272125"/>
            <a:ext cx="11841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lt1"/>
                </a:solidFill>
              </a:rPr>
              <a:t>8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ru-RU"/>
              <a:t>я</a:t>
            </a:r>
            <a:endParaRPr/>
          </a:p>
        </p:txBody>
      </p:sp>
      <p:sp>
        <p:nvSpPr>
          <p:cNvPr id="175" name="Google Shape;175;p9"/>
          <p:cNvSpPr/>
          <p:nvPr/>
        </p:nvSpPr>
        <p:spPr>
          <a:xfrm>
            <a:off x="755576" y="260648"/>
            <a:ext cx="79928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Космический корабль "Аполлон-11" был оборудован различными важными устройствами.</a:t>
            </a:r>
            <a:endParaRPr/>
          </a:p>
        </p:txBody>
      </p:sp>
      <p:pic>
        <p:nvPicPr>
          <p:cNvPr descr="C:\Users\79374\Downloads\ракета2.gif" id="176" name="Google Shape;1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949576"/>
            <a:ext cx="5437667" cy="558992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107505" y="6170166"/>
            <a:ext cx="237626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Рисунок 3. Лунный модуль«Аполлон-11»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5640107" y="1347656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Системы жизнеобеспечения</a:t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>
            <a:off x="5640107" y="1779704"/>
            <a:ext cx="334731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Системы управления полетом</a:t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5640107" y="2694399"/>
            <a:ext cx="35301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Коммуникационные системы</a:t>
            </a: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5640107" y="2811778"/>
            <a:ext cx="3600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Системы ориентации и навигации</a:t>
            </a: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5640107" y="3655402"/>
            <a:ext cx="3445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Системы записи и передачи данных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2023-12-18T13:58:11Z</dcterms:created>
  <dc:creator>Агния Захарова</dc:creator>
</cp:coreProperties>
</file>